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9"/>
    <p:restoredTop sz="38783"/>
  </p:normalViewPr>
  <p:slideViewPr>
    <p:cSldViewPr>
      <p:cViewPr varScale="1">
        <p:scale>
          <a:sx n="69" d="100"/>
          <a:sy n="69" d="100"/>
        </p:scale>
        <p:origin x="2776"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12/3/19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Things we could do better</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Within the team:</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Communication</a:t>
            </a:r>
          </a:p>
          <a:p>
            <a:r>
              <a:rPr lang="en-US" sz="500" kern="1200" dirty="0">
                <a:solidFill>
                  <a:schemeClr val="tx1"/>
                </a:solidFill>
                <a:effectLst/>
                <a:latin typeface="+mn-lt"/>
                <a:ea typeface="+mn-ea"/>
                <a:cs typeface="+mn-cs"/>
              </a:rPr>
              <a:t>Team over two offices</a:t>
            </a:r>
          </a:p>
          <a:p>
            <a:r>
              <a:rPr lang="en-US" sz="500" kern="1200" dirty="0">
                <a:solidFill>
                  <a:schemeClr val="tx1"/>
                </a:solidFill>
                <a:effectLst/>
                <a:latin typeface="+mn-lt"/>
                <a:ea typeface="+mn-ea"/>
                <a:cs typeface="+mn-cs"/>
              </a:rPr>
              <a:t>Slack has been great</a:t>
            </a:r>
          </a:p>
          <a:p>
            <a:r>
              <a:rPr lang="en-US" sz="500" kern="1200" dirty="0">
                <a:solidFill>
                  <a:schemeClr val="tx1"/>
                </a:solidFill>
                <a:effectLst/>
                <a:latin typeface="+mn-lt"/>
                <a:ea typeface="+mn-ea"/>
                <a:cs typeface="+mn-cs"/>
              </a:rPr>
              <a:t>Better planning and tasking – removing ambiguity</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Also as previously mentioned</a:t>
            </a:r>
          </a:p>
          <a:p>
            <a:r>
              <a:rPr lang="en-US" sz="500" kern="1200" dirty="0">
                <a:solidFill>
                  <a:schemeClr val="tx1"/>
                </a:solidFill>
                <a:effectLst/>
                <a:latin typeface="+mn-lt"/>
                <a:ea typeface="+mn-ea"/>
                <a:cs typeface="+mn-cs"/>
              </a:rPr>
              <a:t>Trying to improve customer interaction</a:t>
            </a:r>
          </a:p>
          <a:p>
            <a:r>
              <a:rPr lang="en-US" sz="500" kern="1200" dirty="0">
                <a:solidFill>
                  <a:schemeClr val="tx1"/>
                </a:solidFill>
                <a:effectLst/>
                <a:latin typeface="+mn-lt"/>
                <a:ea typeface="+mn-ea"/>
                <a:cs typeface="+mn-cs"/>
              </a:rPr>
              <a:t>Hopefully stop us from making any wrong assumptions</a:t>
            </a:r>
          </a:p>
          <a:p>
            <a:r>
              <a:rPr lang="en-US" sz="500" kern="1200" dirty="0">
                <a:solidFill>
                  <a:schemeClr val="tx1"/>
                </a:solidFill>
                <a:effectLst/>
                <a:latin typeface="+mn-lt"/>
                <a:ea typeface="+mn-ea"/>
                <a:cs typeface="+mn-cs"/>
              </a:rPr>
              <a:t>Half was through first release developer</a:t>
            </a:r>
          </a:p>
          <a:p>
            <a:r>
              <a:rPr lang="en-US" sz="500" kern="1200" dirty="0" err="1">
                <a:solidFill>
                  <a:schemeClr val="tx1"/>
                </a:solidFill>
                <a:effectLst/>
                <a:latin typeface="+mn-lt"/>
                <a:ea typeface="+mn-ea"/>
                <a:cs typeface="+mn-cs"/>
              </a:rPr>
              <a:t>Realised</a:t>
            </a:r>
            <a:r>
              <a:rPr lang="en-US" sz="500" kern="1200" dirty="0">
                <a:solidFill>
                  <a:schemeClr val="tx1"/>
                </a:solidFill>
                <a:effectLst/>
                <a:latin typeface="+mn-lt"/>
                <a:ea typeface="+mn-ea"/>
                <a:cs typeface="+mn-cs"/>
              </a:rPr>
              <a:t> the process should be barcode driven</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 to, where Traction is at NOW</a:t>
            </a: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dirty="0" err="1">
                    <a:effectLst/>
                  </a:rPr>
                  <a:t>Sequencescape</a:t>
                </a:r>
                <a:r>
                  <a:rPr lang="en-GB" dirty="0">
                    <a:effectLst/>
                  </a:rPr>
                  <a:t> – Acts as a sample reception. Data provided by customers in sample manifest which contains associated metadata and allows samples to be attached to studies and projects. Used to </a:t>
                </a:r>
                <a:r>
                  <a:rPr lang="en-US" dirty="0"/>
                  <a:t>record scientific objectives and data release policy. Receiving material from collaborators with material provenance ( porters value chain – inbound logistics).</a:t>
                </a:r>
              </a:p>
              <a:p>
                <a:endParaRPr lang="en-GB" dirty="0">
                  <a:effectLst/>
                </a:endParaRPr>
              </a:p>
              <a:p>
                <a:r>
                  <a:rPr lang="en-GB" dirty="0">
                    <a:effectLst/>
                  </a:rPr>
                  <a:t>Samples extraction – used to track samples through the DNA extraction process (porters value chain – operations)</a:t>
                </a:r>
              </a:p>
              <a:p>
                <a:endParaRPr lang="en-US" dirty="0"/>
              </a:p>
              <a:p>
                <a:r>
                  <a:rPr lang="en-US" dirty="0"/>
                  <a:t>Traction – used to track samples through long read pipelines. Will also be used to report on material progression and in the future to capture charging points. It will export the data to MLWH (porters – operations)</a:t>
                </a:r>
              </a:p>
              <a:p>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MLWH - Marshalling identifier information and product metadata to facilitate downstream processing (porters – outbound logistics)</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Went live 6 months ago. Only 23 runs in Saphyr</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Nothing recently because of Saphyr instrument faults The software has recently been updated which allows a bigger throughput per chip and they are going to do a troubleshooting run to ensure the instrument is working ok. The problem could be related to samples, chip or reagents so the plan is to recommence samples so hopefully the pipeline could be up and running again soon.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you to - Import samples from samples extraction, create libraries, create sequencing runs and export data to the MLWH</a:t>
            </a:r>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Whats</a:t>
            </a:r>
            <a:r>
              <a:rPr lang="en-US" dirty="0"/>
              <a:t> coming next for Traction</a:t>
            </a:r>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Short term for Traction</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PacBio</a:t>
            </a:r>
          </a:p>
          <a:p>
            <a:pPr marL="171450" indent="-171450">
              <a:buFontTx/>
              <a:buChar char="-"/>
            </a:pPr>
            <a:r>
              <a:rPr lang="en-GB" sz="500" kern="1200" dirty="0">
                <a:solidFill>
                  <a:schemeClr val="tx1"/>
                </a:solidFill>
                <a:effectLst/>
                <a:latin typeface="+mn-lt"/>
                <a:ea typeface="+mn-ea"/>
                <a:cs typeface="+mn-cs"/>
              </a:rPr>
              <a:t>Multiplexing – currently being worked on as we speak should be released early January</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Add tracking support for QC and </a:t>
            </a:r>
            <a:r>
              <a:rPr lang="en-GB" sz="500" kern="1200" dirty="0" err="1">
                <a:solidFill>
                  <a:schemeClr val="tx1"/>
                </a:solidFill>
                <a:effectLst/>
                <a:latin typeface="+mn-lt"/>
                <a:ea typeface="+mn-ea"/>
                <a:cs typeface="+mn-cs"/>
              </a:rPr>
              <a:t>femto</a:t>
            </a:r>
            <a:r>
              <a:rPr lang="en-GB" sz="500" kern="1200" dirty="0">
                <a:solidFill>
                  <a:schemeClr val="tx1"/>
                </a:solidFill>
                <a:effectLst/>
                <a:latin typeface="+mn-lt"/>
                <a:ea typeface="+mn-ea"/>
                <a:cs typeface="+mn-cs"/>
              </a:rPr>
              <a:t> pulse, images,  – should be delivered second quarter on 2020</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After that we hope to add further support for other Oxford Nanopore Technologies</a:t>
            </a:r>
          </a:p>
          <a:p>
            <a:r>
              <a:rPr lang="en-GB" sz="500" kern="1200" dirty="0">
                <a:solidFill>
                  <a:schemeClr val="tx1"/>
                </a:solidFill>
                <a:effectLst/>
                <a:latin typeface="+mn-lt"/>
                <a:ea typeface="+mn-ea"/>
                <a:cs typeface="+mn-cs"/>
              </a:rPr>
              <a:t>ONT </a:t>
            </a:r>
          </a:p>
          <a:p>
            <a:pPr marL="171450" indent="-171450">
              <a:buFontTx/>
              <a:buChar char="-"/>
            </a:pPr>
            <a:r>
              <a:rPr lang="en-GB" sz="500" kern="1200" dirty="0">
                <a:solidFill>
                  <a:schemeClr val="tx1"/>
                </a:solidFill>
                <a:effectLst/>
                <a:latin typeface="+mn-lt"/>
                <a:ea typeface="+mn-ea"/>
                <a:cs typeface="+mn-cs"/>
              </a:rPr>
              <a:t>Specifically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 sample reception, QC, library and run creation, data export to warehouse (work starting in January 2020)</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And hopefully Collaborate with Genomics England , as they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and are looking to collaborate with us</a:t>
            </a:r>
          </a:p>
          <a:p>
            <a:pPr marL="171450" indent="-171450">
              <a:buFontTx/>
              <a:buChar char="-"/>
            </a:pPr>
            <a:r>
              <a:rPr lang="en-GB" sz="500" kern="1200" dirty="0" err="1">
                <a:solidFill>
                  <a:schemeClr val="tx1"/>
                </a:solidFill>
                <a:effectLst/>
                <a:latin typeface="+mn-lt"/>
                <a:ea typeface="+mn-ea"/>
                <a:cs typeface="+mn-cs"/>
              </a:rPr>
              <a:t>Gridion</a:t>
            </a:r>
            <a:r>
              <a:rPr lang="en-GB" sz="500" kern="1200" dirty="0">
                <a:solidFill>
                  <a:schemeClr val="tx1"/>
                </a:solidFill>
                <a:effectLst/>
                <a:latin typeface="+mn-lt"/>
                <a:ea typeface="+mn-ea"/>
                <a:cs typeface="+mn-cs"/>
              </a:rPr>
              <a:t> – move functionality from old traction</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 Add automation on run creation</a:t>
            </a:r>
          </a:p>
          <a:p>
            <a:pPr marL="171450" indent="-171450">
              <a:buFontTx/>
              <a:buChar char="-"/>
            </a:pPr>
            <a:r>
              <a:rPr lang="en-GB" sz="500" kern="1200" dirty="0">
                <a:solidFill>
                  <a:schemeClr val="tx1"/>
                </a:solidFill>
                <a:effectLst/>
                <a:latin typeface="+mn-lt"/>
                <a:ea typeface="+mn-ea"/>
                <a:cs typeface="+mn-cs"/>
              </a:rPr>
              <a:t>as throughput increases, it will become crucial</a:t>
            </a:r>
          </a:p>
          <a:p>
            <a:pPr marL="171450" indent="-171450">
              <a:buFontTx/>
              <a:buChar char="-"/>
            </a:pPr>
            <a:r>
              <a:rPr lang="en-GB" sz="500" kern="1200" dirty="0">
                <a:solidFill>
                  <a:schemeClr val="tx1"/>
                </a:solidFill>
                <a:effectLst/>
                <a:latin typeface="+mn-lt"/>
                <a:ea typeface="+mn-ea"/>
                <a:cs typeface="+mn-cs"/>
              </a:rPr>
              <a:t>To prevent duplication of work</a:t>
            </a:r>
          </a:p>
          <a:p>
            <a:pPr marL="171450" indent="-171450">
              <a:buFontTx/>
              <a:buChar char="-"/>
            </a:pPr>
            <a:r>
              <a:rPr lang="en-GB" sz="500" kern="1200" dirty="0">
                <a:solidFill>
                  <a:schemeClr val="tx1"/>
                </a:solidFill>
                <a:effectLst/>
                <a:latin typeface="+mn-lt"/>
                <a:ea typeface="+mn-ea"/>
                <a:cs typeface="+mn-cs"/>
              </a:rPr>
              <a:t>As traction talk to ONT instruments API</a:t>
            </a:r>
          </a:p>
          <a:p>
            <a:pPr marL="171450" indent="-171450">
              <a:buFontTx/>
              <a:buChar char="-"/>
            </a:pPr>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create runs via the ONT instruments  API </a:t>
            </a:r>
          </a:p>
          <a:p>
            <a:r>
              <a:rPr lang="en-GB" sz="500" kern="1200" dirty="0">
                <a:solidFill>
                  <a:schemeClr val="tx1"/>
                </a:solidFill>
                <a:effectLst/>
                <a:latin typeface="+mn-lt"/>
                <a:ea typeface="+mn-ea"/>
                <a:cs typeface="+mn-cs"/>
              </a:rPr>
              <a:t>prevents duplication of effort and extract information about runs to provide live updates of how runs are progressing</a:t>
            </a:r>
          </a:p>
          <a:p>
            <a:endParaRPr lang="en-GB" sz="5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Thank you for listening and special thanks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The Long read team: including  Karen, Craig, Emma, Michelle</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NPG</a:t>
            </a:r>
          </a:p>
          <a:p>
            <a:r>
              <a:rPr lang="en-GB" sz="500" kern="1200" dirty="0">
                <a:solidFill>
                  <a:schemeClr val="tx1"/>
                </a:solidFill>
                <a:effectLst/>
                <a:latin typeface="+mn-lt"/>
                <a:ea typeface="+mn-ea"/>
                <a:cs typeface="+mn-cs"/>
              </a:rPr>
              <a:t>R&amp;D</a:t>
            </a:r>
          </a:p>
          <a:p>
            <a:r>
              <a:rPr lang="en-GB" sz="500" kern="1200" dirty="0">
                <a:solidFill>
                  <a:schemeClr val="tx1"/>
                </a:solidFill>
                <a:effectLst/>
                <a:latin typeface="+mn-lt"/>
                <a:ea typeface="+mn-ea"/>
                <a:cs typeface="+mn-cs"/>
              </a:rPr>
              <a:t>PSD</a:t>
            </a:r>
          </a:p>
          <a:p>
            <a:r>
              <a:rPr lang="en-GB" sz="500" kern="1200" dirty="0">
                <a:solidFill>
                  <a:schemeClr val="tx1"/>
                </a:solidFill>
                <a:effectLst/>
                <a:latin typeface="+mn-lt"/>
                <a:ea typeface="+mn-ea"/>
                <a:cs typeface="+mn-cs"/>
              </a:rPr>
              <a:t>FCE support</a:t>
            </a:r>
          </a:p>
          <a:p>
            <a:r>
              <a:rPr lang="en-US" sz="500" kern="1200" dirty="0">
                <a:solidFill>
                  <a:schemeClr val="tx1"/>
                </a:solidFill>
                <a:effectLst/>
                <a:latin typeface="+mn-lt"/>
                <a:ea typeface="+mn-ea"/>
                <a:cs typeface="+mn-cs"/>
              </a:rPr>
              <a:t>Mark Danson for the photos</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will now pass you onto Andrew, who will concentrate on processes and science.</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 She needs a LIMS so her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This is Keith. Keith works in NPG.</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He needs to be able to match sample data against the sequencing data. He also needs to make sure that they have got all of the data and what runs to expect. At the moment he has to do this manually and as you can see he gets frustrated. A LIMS will help him to gather the data in a more maintainable  and less time consuming way.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No </a:t>
            </a:r>
            <a:r>
              <a:rPr lang="en-GB" sz="500" kern="1200" dirty="0" err="1">
                <a:solidFill>
                  <a:schemeClr val="tx1"/>
                </a:solidFill>
                <a:effectLst/>
                <a:latin typeface="+mn-lt"/>
                <a:ea typeface="+mn-ea"/>
                <a:cs typeface="+mn-cs"/>
              </a:rPr>
              <a:t>Promethions</a:t>
            </a:r>
            <a:r>
              <a:rPr lang="en-GB" sz="500" kern="1200" dirty="0">
                <a:solidFill>
                  <a:schemeClr val="tx1"/>
                </a:solidFill>
                <a:effectLst/>
                <a:latin typeface="+mn-lt"/>
                <a:ea typeface="+mn-ea"/>
                <a:cs typeface="+mn-cs"/>
              </a:rPr>
              <a:t> were hurt in the making of this image. </a:t>
            </a:r>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Operations - Need a central place to track long read samples. </a:t>
            </a:r>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models the short read domain well but does not work well for the long read model. We tried it with PacBio and it didn’t work.</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 - With LIMS tracking they will have all of the historical data which we can be correlated  with the sequencing data to give them an idea of how we can improve pipelines in the future.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 – need to be able to correlate samples with output, need to know where samples are in the workflow and also need to know whether there is enough sample left for further analysis. They would also like QC information. With a LIMS we can provide them with that information easily.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 - </a:t>
            </a:r>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what we have implemented so far</a:t>
            </a:r>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(As Rich mentioned) </a:t>
            </a:r>
          </a:p>
          <a:p>
            <a:r>
              <a:rPr lang="en-GB" sz="500" kern="1200" dirty="0">
                <a:solidFill>
                  <a:schemeClr val="tx1"/>
                </a:solidFill>
                <a:effectLst/>
                <a:latin typeface="+mn-lt"/>
                <a:ea typeface="+mn-ea"/>
                <a:cs typeface="+mn-cs"/>
              </a:rPr>
              <a:t>work using Agile as a framework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product owner    prioritises   stories   back log</a:t>
            </a:r>
          </a:p>
          <a:p>
            <a:r>
              <a:rPr lang="en-GB" sz="500" kern="1200" dirty="0">
                <a:solidFill>
                  <a:schemeClr val="tx1"/>
                </a:solidFill>
                <a:effectLst/>
                <a:latin typeface="+mn-lt"/>
                <a:ea typeface="+mn-ea"/>
                <a:cs typeface="+mn-cs"/>
              </a:rPr>
              <a:t>Tasking / prototyping / mocking up</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code review, merge, goes through user acceptance testing </a:t>
            </a:r>
          </a:p>
          <a:p>
            <a:r>
              <a:rPr lang="en-GB" sz="500" kern="1200" dirty="0">
                <a:solidFill>
                  <a:schemeClr val="tx1"/>
                </a:solidFill>
                <a:effectLst/>
                <a:latin typeface="+mn-lt"/>
                <a:ea typeface="+mn-ea"/>
                <a:cs typeface="+mn-cs"/>
              </a:rPr>
              <a:t>deployment process</a:t>
            </a:r>
          </a:p>
          <a:p>
            <a:r>
              <a:rPr lang="en-GB" sz="500" kern="1200" dirty="0">
                <a:solidFill>
                  <a:schemeClr val="tx1"/>
                </a:solidFill>
                <a:effectLst/>
                <a:latin typeface="+mn-lt"/>
                <a:ea typeface="+mn-ea"/>
                <a:cs typeface="+mn-cs"/>
              </a:rPr>
              <a:t>FCE, Ansible Terraform to provision, configure and deploy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This cycle repeats every two weeks</a:t>
            </a:r>
          </a:p>
          <a:p>
            <a:r>
              <a:rPr lang="en-GB" sz="500" kern="1200" dirty="0">
                <a:solidFill>
                  <a:schemeClr val="tx1"/>
                </a:solidFill>
                <a:effectLst/>
                <a:latin typeface="+mn-lt"/>
                <a:ea typeface="+mn-ea"/>
                <a:cs typeface="+mn-cs"/>
              </a:rPr>
              <a:t>daily stand ups to keep each other informed of the stories progress, any questions etc</a:t>
            </a: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Another main element in development </a:t>
            </a:r>
          </a:p>
          <a:p>
            <a:pPr lvl="0"/>
            <a:r>
              <a:rPr lang="en-GB" sz="500" kern="1200" dirty="0">
                <a:solidFill>
                  <a:schemeClr val="tx1"/>
                </a:solidFill>
                <a:effectLst/>
                <a:latin typeface="+mn-lt"/>
                <a:ea typeface="+mn-ea"/>
                <a:cs typeface="+mn-cs"/>
              </a:rPr>
              <a:t>customer interaction</a:t>
            </a:r>
          </a:p>
          <a:p>
            <a:pPr lvl="0"/>
            <a:r>
              <a:rPr lang="en-GB" sz="500" kern="1200" dirty="0">
                <a:solidFill>
                  <a:schemeClr val="tx1"/>
                </a:solidFill>
                <a:effectLst/>
                <a:latin typeface="+mn-lt"/>
                <a:ea typeface="+mn-ea"/>
                <a:cs typeface="+mn-cs"/>
              </a:rPr>
              <a:t>Demo-</a:t>
            </a:r>
            <a:r>
              <a:rPr lang="en-GB" sz="500" kern="1200" dirty="0" err="1">
                <a:solidFill>
                  <a:schemeClr val="tx1"/>
                </a:solidFill>
                <a:effectLst/>
                <a:latin typeface="+mn-lt"/>
                <a:ea typeface="+mn-ea"/>
                <a:cs typeface="+mn-cs"/>
              </a:rPr>
              <a:t>ing</a:t>
            </a:r>
            <a:r>
              <a:rPr lang="en-GB" sz="500" kern="1200" dirty="0">
                <a:solidFill>
                  <a:schemeClr val="tx1"/>
                </a:solidFill>
                <a:effectLst/>
                <a:latin typeface="+mn-lt"/>
                <a:ea typeface="+mn-ea"/>
                <a:cs typeface="+mn-cs"/>
              </a:rPr>
              <a:t> feature</a:t>
            </a:r>
          </a:p>
          <a:p>
            <a:pPr lvl="0"/>
            <a:r>
              <a:rPr lang="en-GB" sz="500" kern="1200" dirty="0">
                <a:solidFill>
                  <a:schemeClr val="tx1"/>
                </a:solidFill>
                <a:effectLst/>
                <a:latin typeface="+mn-lt"/>
                <a:ea typeface="+mn-ea"/>
                <a:cs typeface="+mn-cs"/>
              </a:rPr>
              <a:t>regular feedback</a:t>
            </a:r>
          </a:p>
          <a:p>
            <a:pPr lvl="0"/>
            <a:r>
              <a:rPr lang="en-GB" sz="500" kern="1200" dirty="0">
                <a:solidFill>
                  <a:schemeClr val="tx1"/>
                </a:solidFill>
                <a:effectLst/>
                <a:latin typeface="+mn-lt"/>
                <a:ea typeface="+mn-ea"/>
                <a:cs typeface="+mn-cs"/>
              </a:rPr>
              <a:t>diagrams understand requirements – knew exactly what they need / deliver value</a:t>
            </a:r>
          </a:p>
          <a:p>
            <a:pPr lvl="0"/>
            <a:r>
              <a:rPr lang="en-GB" sz="500" kern="1200" dirty="0">
                <a:solidFill>
                  <a:schemeClr val="tx1"/>
                </a:solidFill>
                <a:effectLst/>
                <a:latin typeface="+mn-lt"/>
                <a:ea typeface="+mn-ea"/>
                <a:cs typeface="+mn-cs"/>
              </a:rPr>
              <a:t>Spike for </a:t>
            </a:r>
            <a:r>
              <a:rPr lang="en-GB" sz="500" kern="1200" dirty="0" err="1">
                <a:solidFill>
                  <a:schemeClr val="tx1"/>
                </a:solidFill>
                <a:effectLst/>
                <a:latin typeface="+mn-lt"/>
                <a:ea typeface="+mn-ea"/>
                <a:cs typeface="+mn-cs"/>
              </a:rPr>
              <a:t>Pacbio</a:t>
            </a:r>
            <a:r>
              <a:rPr lang="en-GB" sz="500" kern="1200" dirty="0">
                <a:solidFill>
                  <a:schemeClr val="tx1"/>
                </a:solidFill>
                <a:effectLst/>
                <a:latin typeface="+mn-lt"/>
                <a:ea typeface="+mn-ea"/>
                <a:cs typeface="+mn-cs"/>
              </a:rPr>
              <a:t> Multiplex meeting – Craig said it was brilliant / helped visually communicate process works and what is necessary for the LIMs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Craig said: We realised from this meeting that they only needed to add Multiplexing at Sequencing Run creation which saved both sides a lot of time and effort and meant that we could get to MVP much quicker.</a:t>
            </a:r>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674" y="158979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198856" y="1589796"/>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2470"/>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10919"/>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2A9FE5A-B3FF-DF45-9161-835194E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350" y="736536"/>
            <a:ext cx="714375" cy="714375"/>
          </a:xfrm>
          <a:prstGeom prst="rect">
            <a:avLst/>
          </a:prstGeom>
        </p:spPr>
      </p:pic>
      <p:pic>
        <p:nvPicPr>
          <p:cNvPr id="7" name="Picture 6">
            <a:extLst>
              <a:ext uri="{FF2B5EF4-FFF2-40B4-BE49-F238E27FC236}">
                <a16:creationId xmlns:a16="http://schemas.microsoft.com/office/drawing/2014/main" id="{75B98925-DBA6-FE44-B759-53F29AD707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8206" y="2059098"/>
            <a:ext cx="714375" cy="714375"/>
          </a:xfrm>
          <a:prstGeom prst="rect">
            <a:avLst/>
          </a:prstGeom>
        </p:spPr>
      </p:pic>
      <p:pic>
        <p:nvPicPr>
          <p:cNvPr id="11" name="Picture 10">
            <a:extLst>
              <a:ext uri="{FF2B5EF4-FFF2-40B4-BE49-F238E27FC236}">
                <a16:creationId xmlns:a16="http://schemas.microsoft.com/office/drawing/2014/main" id="{104F52A7-173A-2640-8FC9-048908F57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695" y="3034846"/>
            <a:ext cx="714375" cy="714375"/>
          </a:xfrm>
          <a:prstGeom prst="rect">
            <a:avLst/>
          </a:prstGeom>
        </p:spPr>
      </p:pic>
      <p:pic>
        <p:nvPicPr>
          <p:cNvPr id="14" name="Picture 13">
            <a:extLst>
              <a:ext uri="{FF2B5EF4-FFF2-40B4-BE49-F238E27FC236}">
                <a16:creationId xmlns:a16="http://schemas.microsoft.com/office/drawing/2014/main" id="{64581148-8C6F-B840-AD22-479201043F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054" y="4276021"/>
            <a:ext cx="714375" cy="714375"/>
          </a:xfrm>
          <a:prstGeom prst="rect">
            <a:avLst/>
          </a:prstGeom>
        </p:spPr>
      </p:pic>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4" name="Picture 3">
            <a:extLst>
              <a:ext uri="{FF2B5EF4-FFF2-40B4-BE49-F238E27FC236}">
                <a16:creationId xmlns:a16="http://schemas.microsoft.com/office/drawing/2014/main" id="{8E457ACE-D8BA-DF43-B013-5C74BDFA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62150"/>
            <a:ext cx="5292758" cy="3028950"/>
          </a:xfrm>
          <a:prstGeom prst="rect">
            <a:avLst/>
          </a:prstGeom>
        </p:spPr>
      </p:pic>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pic>
        <p:nvPicPr>
          <p:cNvPr id="5" name="Picture 4">
            <a:extLst>
              <a:ext uri="{FF2B5EF4-FFF2-40B4-BE49-F238E27FC236}">
                <a16:creationId xmlns:a16="http://schemas.microsoft.com/office/drawing/2014/main" id="{BA6FC063-0C0E-9E42-BBFC-728071AF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0150"/>
            <a:ext cx="4839589" cy="3628009"/>
          </a:xfrm>
          <a:prstGeom prst="rect">
            <a:avLst/>
          </a:prstGeom>
        </p:spPr>
      </p:pic>
      <p:sp>
        <p:nvSpPr>
          <p:cNvPr id="6" name="TextBox 5">
            <a:extLst>
              <a:ext uri="{FF2B5EF4-FFF2-40B4-BE49-F238E27FC236}">
                <a16:creationId xmlns:a16="http://schemas.microsoft.com/office/drawing/2014/main" id="{F9E3382D-D568-E84A-81A0-62C9C4563783}"/>
              </a:ext>
            </a:extLst>
          </p:cNvPr>
          <p:cNvSpPr txBox="1"/>
          <p:nvPr/>
        </p:nvSpPr>
        <p:spPr>
          <a:xfrm>
            <a:off x="5638800" y="1352550"/>
            <a:ext cx="2286000" cy="2062103"/>
          </a:xfrm>
          <a:prstGeom prst="rect">
            <a:avLst/>
          </a:prstGeom>
          <a:noFill/>
        </p:spPr>
        <p:txBody>
          <a:bodyPr wrap="square" rtlCol="0">
            <a:spAutoFit/>
          </a:bodyPr>
          <a:lstStyle/>
          <a:p>
            <a:r>
              <a:rPr lang="en-US" sz="3200" dirty="0"/>
              <a:t>We need to know what, when and where …</a:t>
            </a:r>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72411" y="2064459"/>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1" y="103396"/>
            <a:ext cx="3130550" cy="2229432"/>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6095999" y="2827251"/>
            <a:ext cx="2895600" cy="1997442"/>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180" y="3055002"/>
            <a:ext cx="2705100" cy="1769691"/>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41" y="186110"/>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2664445"/>
            <a:ext cx="2114661" cy="199627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0981" y="566318"/>
            <a:ext cx="2399952" cy="1636482"/>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1836</TotalTime>
  <Words>1265</Words>
  <Application>Microsoft Macintosh PowerPoint</Application>
  <PresentationFormat>On-screen Show (16:9)</PresentationFormat>
  <Paragraphs>164</Paragraphs>
  <Slides>17</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17</vt:i4>
      </vt:variant>
    </vt:vector>
  </HeadingPairs>
  <TitlesOfParts>
    <vt:vector size="26" baseType="lpstr">
      <vt:lpstr>Helvetica Neue</vt:lpstr>
      <vt:lpstr>Calibri</vt:lpstr>
      <vt:lpstr>Arial</vt:lpstr>
      <vt:lpstr>-webkit-standard</vt:lpstr>
      <vt:lpstr>Roboto</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harriet craven</cp:lastModifiedBy>
  <cp:revision>116</cp:revision>
  <dcterms:created xsi:type="dcterms:W3CDTF">2018-01-03T10:30:03Z</dcterms:created>
  <dcterms:modified xsi:type="dcterms:W3CDTF">2019-12-03T16:26:24Z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